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947" r:id="rId1"/>
  </p:sldMasterIdLst>
  <p:notesMasterIdLst>
    <p:notesMasterId r:id="rId21"/>
  </p:notesMasterIdLst>
  <p:sldIdLst>
    <p:sldId id="476" r:id="rId2"/>
    <p:sldId id="459" r:id="rId3"/>
    <p:sldId id="458" r:id="rId4"/>
    <p:sldId id="462" r:id="rId5"/>
    <p:sldId id="461" r:id="rId6"/>
    <p:sldId id="460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75" r:id="rId19"/>
    <p:sldId id="474" r:id="rId20"/>
  </p:sldIdLst>
  <p:sldSz cx="9144000" cy="6858000" type="screen4x3"/>
  <p:notesSz cx="6858000" cy="9144000"/>
  <p:embeddedFontLst>
    <p:embeddedFont>
      <p:font typeface="MS PGothic" panose="020B0600070205080204" pitchFamily="34" charset="-128"/>
      <p:regular r:id="rId22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2">
          <p15:clr>
            <a:srgbClr val="A4A3A4"/>
          </p15:clr>
        </p15:guide>
        <p15:guide id="3" pos="288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B5D"/>
    <a:srgbClr val="008B3F"/>
    <a:srgbClr val="004080"/>
    <a:srgbClr val="FF0000"/>
    <a:srgbClr val="6666CC"/>
    <a:srgbClr val="3333CC"/>
    <a:srgbClr val="333399"/>
    <a:srgbClr val="ED6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2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08" y="52"/>
      </p:cViewPr>
      <p:guideLst>
        <p:guide orient="horz" pos="2160"/>
        <p:guide orient="horz" pos="4032"/>
        <p:guide pos="28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C163487-1A57-4FF5-9BB2-82D84FB2D30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0DDFFF21-E11E-44A4-874B-E1085191163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DA5C6DAA-70D9-4CB2-8FFE-C5FAC1F7898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8E271C5-47E4-495E-8E3B-9F59598FB15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897DCD5C-7CC0-4F3D-A80A-41ABCC19171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EA340830-722A-481F-B985-A1B9999CDA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4EB15EC-8088-4951-8F40-96A30156B3D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D7B8E9D9-337C-4F26-97ED-1685C8790D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37BA2FC6-3D6A-478C-B4C7-F93A1A8F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7B18FA5B-447C-4B6E-84BF-0C9CA0F61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32C18A9-BBD9-4768-9430-6EB236DDDDCF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95BDB3B0-2221-4C1C-A91E-E07B6C1CA2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D08A1957-24EF-4721-805F-F9F48FA2B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B8C45F2A-9401-45D5-BBEF-D7FF260E1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AD2F52B-5EFF-47A4-848F-2A46B8296BAC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BDE8A99C-3EB4-48DB-AD75-D097F67AB4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F3354574-0921-41C5-84A9-CBF717372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EFC2BF2D-D016-4D62-9EBB-6E26AEBC6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BA7E439-6DDA-48AD-A387-9A2C1EF77EF2}" type="slidenum">
              <a:rPr lang="en-US" altLang="en-US" sz="1200"/>
              <a:pPr/>
              <a:t>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9233214-1558-4889-A876-D0356CE323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315F451-F44D-4092-9ED5-5615F03966FA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37919E4C-58F2-48B8-AB52-17ADAB6C06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F6350F97-0CE2-4DA0-B600-04149E384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b="1">
                <a:latin typeface="Arial" panose="020B0604020202020204" pitchFamily="34" charset="0"/>
              </a:rPr>
              <a:t>Chapter 14, Figure 14.63 Labeled   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82C591-6DC8-4B59-AE2C-228AC5C61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3200"/>
            <a:ext cx="1831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900">
                <a:solidFill>
                  <a:srgbClr val="000000"/>
                </a:solidFill>
              </a:rPr>
              <a:t>© 2014 Pearson Education, Inc. </a:t>
            </a:r>
          </a:p>
        </p:txBody>
      </p:sp>
      <p:sp>
        <p:nvSpPr>
          <p:cNvPr id="3" name="Rectangle 1028">
            <a:extLst>
              <a:ext uri="{FF2B5EF4-FFF2-40B4-BE49-F238E27FC236}">
                <a16:creationId xmlns:a16="http://schemas.microsoft.com/office/drawing/2014/main" id="{42A22F64-DA89-44F4-BED0-2695207BC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6B50815-A891-4559-9153-ED864A38F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5" y="-1588"/>
            <a:ext cx="8001000" cy="5191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800" dirty="0">
                <a:solidFill>
                  <a:schemeClr val="bg1"/>
                </a:solidFill>
                <a:ea typeface="ＭＳ Ｐゴシック" pitchFamily="-106" charset="-128"/>
                <a:cs typeface="ＭＳ Ｐゴシック" pitchFamily="-106" charset="-128"/>
              </a:rPr>
              <a:t>Chapter 14 Lecture </a:t>
            </a:r>
          </a:p>
        </p:txBody>
      </p:sp>
      <p:pic>
        <p:nvPicPr>
          <p:cNvPr id="5" name="Picture 11" descr="Pearson_Bound_White">
            <a:extLst>
              <a:ext uri="{FF2B5EF4-FFF2-40B4-BE49-F238E27FC236}">
                <a16:creationId xmlns:a16="http://schemas.microsoft.com/office/drawing/2014/main" id="{A2C72D30-7E48-4368-96ED-6B2A67D192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63" y="6356350"/>
            <a:ext cx="1528762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ess0433_11_thumbnail.png">
            <a:extLst>
              <a:ext uri="{FF2B5EF4-FFF2-40B4-BE49-F238E27FC236}">
                <a16:creationId xmlns:a16="http://schemas.microsoft.com/office/drawing/2014/main" id="{22135F67-8292-40BE-AD20-9DE92040CE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828800"/>
            <a:ext cx="38703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8D04B699-EB0B-4FFF-8494-379F8A4792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3429000"/>
            <a:ext cx="2971800" cy="12001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84" charset="-128"/>
              </a:defRPr>
            </a:lvl9pPr>
          </a:lstStyle>
          <a:p>
            <a:pPr eaLnBrk="1" hangingPunct="1">
              <a:defRPr/>
            </a:pPr>
            <a:r>
              <a:rPr lang="en-US" sz="3600" b="1" dirty="0">
                <a:cs typeface="Arial" charset="0"/>
              </a:rPr>
              <a:t>The Internal Processes</a:t>
            </a:r>
            <a:endParaRPr lang="en-US" sz="1800" dirty="0">
              <a:cs typeface="Arial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EB1CCB8-A827-4686-B30C-B9BE2562D1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81400" y="609600"/>
            <a:ext cx="525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spcBef>
                <a:spcPct val="50000"/>
              </a:spcBef>
              <a:buFont typeface="Arial" charset="0"/>
              <a:buNone/>
              <a:defRPr/>
            </a:pPr>
            <a:r>
              <a:rPr lang="en-US" altLang="en-US" sz="2800" b="1"/>
              <a:t>Physical Geography: </a:t>
            </a:r>
            <a:br>
              <a:rPr lang="en-US" altLang="en-US" sz="2800" b="1"/>
            </a:br>
            <a:r>
              <a:rPr lang="en-US" altLang="en-US" sz="2800" b="1"/>
              <a:t>A Landscape Appreciation</a:t>
            </a:r>
            <a:endParaRPr lang="en-US" altLang="en-US" sz="4000" b="1"/>
          </a:p>
          <a:p>
            <a:pPr algn="r">
              <a:lnSpc>
                <a:spcPct val="30000"/>
              </a:lnSpc>
              <a:spcBef>
                <a:spcPct val="50000"/>
              </a:spcBef>
              <a:buFont typeface="Arial" charset="0"/>
              <a:buNone/>
              <a:defRPr/>
            </a:pPr>
            <a:r>
              <a:rPr lang="en-US" altLang="en-US" sz="1800"/>
              <a:t>11</a:t>
            </a:r>
            <a:r>
              <a:rPr lang="en-US" altLang="en-US" sz="1800" baseline="30000"/>
              <a:t>th</a:t>
            </a:r>
            <a:r>
              <a:rPr lang="en-US" altLang="en-US" sz="1800"/>
              <a:t> Edition</a:t>
            </a:r>
            <a:endParaRPr lang="en-US" altLang="en-US" sz="1800" i="1"/>
          </a:p>
        </p:txBody>
      </p:sp>
    </p:spTree>
    <p:extLst>
      <p:ext uri="{BB962C8B-B14F-4D97-AF65-F5344CB8AC3E}">
        <p14:creationId xmlns:p14="http://schemas.microsoft.com/office/powerpoint/2010/main" val="66877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45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248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248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472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941DDF-8BA4-4AAD-B2FE-E1B8F0459B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B1F8EC-A55C-4C66-BB01-5192DCED0A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1C3B463-F1E7-419A-80CC-59706A4A5E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14E5AD1-82D7-4355-ACF2-3DC04F0EE2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156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7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38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1141413"/>
            <a:ext cx="4038600" cy="5106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125" y="1141413"/>
            <a:ext cx="4038600" cy="5106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915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24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34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88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478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8">
            <a:extLst>
              <a:ext uri="{FF2B5EF4-FFF2-40B4-BE49-F238E27FC236}">
                <a16:creationId xmlns:a16="http://schemas.microsoft.com/office/drawing/2014/main" id="{DDD09A77-5653-4569-9F1A-C421D852D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33400"/>
          </a:xfrm>
          <a:prstGeom prst="rect">
            <a:avLst/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8E3AA87-8DC9-46AB-AD5A-F0709EBBB5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8D845D4-2395-438A-87FB-058696320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1141413"/>
            <a:ext cx="822960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E267AEC-C98D-4531-B552-986585A61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3200"/>
            <a:ext cx="1831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900">
                <a:solidFill>
                  <a:srgbClr val="000000"/>
                </a:solidFill>
              </a:rPr>
              <a:t>© 2014 Pearson Education, Inc.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4" r:id="rId12"/>
  </p:sldLayoutIdLst>
  <p:hf sldNum="0" hdr="0" dt="0"/>
  <p:txStyles>
    <p:titleStyle>
      <a:lvl1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ヒラギノ角ゴ Pro W3" charset="0"/>
          <a:cs typeface="ヒラギノ角ゴ Pro W3" pitchFamily="-106" charset="-128"/>
        </a:defRPr>
      </a:lvl1pPr>
      <a:lvl2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2pPr>
      <a:lvl3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3pPr>
      <a:lvl4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4pPr>
      <a:lvl5pPr algn="l" rtl="0" eaLnBrk="0" fontAlgn="base" hangingPunct="0">
        <a:spcBef>
          <a:spcPct val="50000"/>
        </a:spcBef>
        <a:spcAft>
          <a:spcPct val="0"/>
        </a:spcAft>
        <a:defRPr sz="3200" b="1">
          <a:solidFill>
            <a:schemeClr val="bg1"/>
          </a:solidFill>
          <a:latin typeface="Arial" charset="0"/>
          <a:ea typeface="ヒラギノ角ゴ Pro W3" charset="0"/>
          <a:cs typeface="ヒラギノ角ゴ Pro W3" pitchFamily="-106" charset="-128"/>
        </a:defRPr>
      </a:lvl5pPr>
      <a:lvl6pPr marL="457200" algn="l" rtl="0" eaLnBrk="1" fontAlgn="base" hangingPunct="1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50000"/>
        </a:spcBef>
        <a:spcAft>
          <a:spcPct val="0"/>
        </a:spcAft>
        <a:defRPr sz="3200" b="1">
          <a:solidFill>
            <a:srgbClr val="ED6B06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ヒラギノ角ゴ Pro W3" charset="0"/>
          <a:cs typeface="ヒラギノ角ゴ Pro W3" pitchFamily="-106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Geneva" pitchFamily="84" charset="0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6" charset="-128"/>
          <a:cs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CD61A-F693-44BF-A7BD-7142EEEF2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5" y="1299586"/>
            <a:ext cx="7772400" cy="1500187"/>
          </a:xfrm>
        </p:spPr>
        <p:txBody>
          <a:bodyPr/>
          <a:lstStyle/>
          <a:p>
            <a:pPr algn="ctr"/>
            <a:r>
              <a:rPr lang="en-US" dirty="0"/>
              <a:t>Chapter 14 The Internal Processes</a:t>
            </a:r>
          </a:p>
        </p:txBody>
      </p:sp>
      <p:pic>
        <p:nvPicPr>
          <p:cNvPr id="29698" name="Picture 2" descr="Image result for volcano">
            <a:extLst>
              <a:ext uri="{FF2B5EF4-FFF2-40B4-BE49-F238E27FC236}">
                <a16:creationId xmlns:a16="http://schemas.microsoft.com/office/drawing/2014/main" id="{93737BAB-403B-4D1F-9AF9-2D76F5130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36" y="3032463"/>
            <a:ext cx="4232564" cy="26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D8AF286F-85DB-4723-B81A-D9D9C034D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6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20"/>
    </mc:Choice>
    <mc:Fallback xmlns="">
      <p:transition spd="slow" advTm="23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A830A296-0574-4D6F-945B-FF77FBB5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The Theory of Plate Tectonics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FBE69137-3561-4DD2-80D0-A9D5AF74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The Pacific Ring of Fire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Plate boundaries exist all around the Pacific Rim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Primarily subduction zones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75 percent of all volcanoes lie in the Ring of Fire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2292" name="Picture 1">
            <a:extLst>
              <a:ext uri="{FF2B5EF4-FFF2-40B4-BE49-F238E27FC236}">
                <a16:creationId xmlns:a16="http://schemas.microsoft.com/office/drawing/2014/main" id="{F229F1DB-8A8B-4982-932A-5232F4884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7"/>
          <a:stretch>
            <a:fillRect/>
          </a:stretch>
        </p:blipFill>
        <p:spPr bwMode="auto">
          <a:xfrm>
            <a:off x="1924050" y="2871788"/>
            <a:ext cx="53816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00D3A8F0-44B5-48A8-A244-1C77D3D48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Tm="231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B528879F-9FC3-4AF6-A407-EE80A338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The Theory of Plate Tectonics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37CFF3A2-305F-45BE-A142-D8527169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Additions to basic plate tectonic theory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Mantle plumes 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localized hot areas not associated with plate boundaries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Move with the plate, so eventually become inactive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Hot spot trail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Hawaiian islands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3316" name="Picture 3">
            <a:extLst>
              <a:ext uri="{FF2B5EF4-FFF2-40B4-BE49-F238E27FC236}">
                <a16:creationId xmlns:a16="http://schemas.microsoft.com/office/drawing/2014/main" id="{127661CD-CF61-44EE-8525-CFDF80D5F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1"/>
          <a:stretch>
            <a:fillRect/>
          </a:stretch>
        </p:blipFill>
        <p:spPr bwMode="auto">
          <a:xfrm>
            <a:off x="885825" y="3560763"/>
            <a:ext cx="35814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4">
            <a:extLst>
              <a:ext uri="{FF2B5EF4-FFF2-40B4-BE49-F238E27FC236}">
                <a16:creationId xmlns:a16="http://schemas.microsoft.com/office/drawing/2014/main" id="{9F6C05D6-042A-4227-979B-9133A9BBA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"/>
          <a:stretch>
            <a:fillRect/>
          </a:stretch>
        </p:blipFill>
        <p:spPr bwMode="auto">
          <a:xfrm>
            <a:off x="4578350" y="2714625"/>
            <a:ext cx="36607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9">
            <a:extLst>
              <a:ext uri="{FF2B5EF4-FFF2-40B4-BE49-F238E27FC236}">
                <a16:creationId xmlns:a16="http://schemas.microsoft.com/office/drawing/2014/main" id="{C10E0048-5C31-4AEF-967E-6ACCF2E7A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1"/>
          <a:stretch>
            <a:fillRect/>
          </a:stretch>
        </p:blipFill>
        <p:spPr bwMode="auto">
          <a:xfrm>
            <a:off x="909638" y="3556000"/>
            <a:ext cx="35814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EDF2687D-5897-4669-BCB7-D526DF27E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Tm="644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A4BC4DC7-9128-483B-8E3B-09E7529A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Folding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3D5932DE-55DF-4027-833A-47168CB0E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Two primary types of diatrophism, folding and faulting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Results when rock is subjected to lateral compression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Can take place on any scale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Can vary in complexity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Two types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Anticline/upfold, can be forced to have reverse orientation, an overturned fold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Syncline/downfold – overthrust fold</a:t>
            </a: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5434AF4A-D695-4788-908C-4C01824E51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73"/>
    </mc:Choice>
    <mc:Fallback xmlns="">
      <p:transition spd="slow" advTm="46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651DEA82-146D-47E7-995C-5A5C1CE8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Folding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6F43D870-F996-44D5-A3F3-FD61D521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113" y="1114425"/>
            <a:ext cx="8229600" cy="5106988"/>
          </a:xfrm>
        </p:spPr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Examples of folding</a:t>
            </a: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5364" name="Picture 3">
            <a:extLst>
              <a:ext uri="{FF2B5EF4-FFF2-40B4-BE49-F238E27FC236}">
                <a16:creationId xmlns:a16="http://schemas.microsoft.com/office/drawing/2014/main" id="{B9B3B085-1FDC-4650-AD65-5992B1E0A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8"/>
          <a:stretch>
            <a:fillRect/>
          </a:stretch>
        </p:blipFill>
        <p:spPr bwMode="auto">
          <a:xfrm>
            <a:off x="477838" y="1716088"/>
            <a:ext cx="4513262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4">
            <a:extLst>
              <a:ext uri="{FF2B5EF4-FFF2-40B4-BE49-F238E27FC236}">
                <a16:creationId xmlns:a16="http://schemas.microsoft.com/office/drawing/2014/main" id="{778D78AE-539A-4EF8-82C7-0E36B0749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r="-2" b="2644"/>
          <a:stretch>
            <a:fillRect/>
          </a:stretch>
        </p:blipFill>
        <p:spPr bwMode="auto">
          <a:xfrm>
            <a:off x="4349750" y="3746500"/>
            <a:ext cx="4392613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0AD617C5-8805-423A-8075-99CAB10D4E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74"/>
    </mc:Choice>
    <mc:Fallback xmlns="">
      <p:transition spd="slow" advTm="45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>
            <a:extLst>
              <a:ext uri="{FF2B5EF4-FFF2-40B4-BE49-F238E27FC236}">
                <a16:creationId xmlns:a16="http://schemas.microsoft.com/office/drawing/2014/main" id="{FFB95D93-CC14-4AD9-80A0-ACA1E5C95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9"/>
          <a:stretch>
            <a:fillRect/>
          </a:stretch>
        </p:blipFill>
        <p:spPr bwMode="auto">
          <a:xfrm>
            <a:off x="3538538" y="3852863"/>
            <a:ext cx="5211762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>
            <a:extLst>
              <a:ext uri="{FF2B5EF4-FFF2-40B4-BE49-F238E27FC236}">
                <a16:creationId xmlns:a16="http://schemas.microsoft.com/office/drawing/2014/main" id="{A3BEBA39-D0F8-45D3-A4B6-59600763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Faulting</a:t>
            </a:r>
          </a:p>
        </p:txBody>
      </p:sp>
      <p:sp>
        <p:nvSpPr>
          <p:cNvPr id="16388" name="Content Placeholder 2">
            <a:extLst>
              <a:ext uri="{FF2B5EF4-FFF2-40B4-BE49-F238E27FC236}">
                <a16:creationId xmlns:a16="http://schemas.microsoft.com/office/drawing/2014/main" id="{299FB11B-2A38-4AAB-B1D5-4055A98D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Occurs when rock breaks accompanied by displacement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Occurs along zones of weakness in the crust, </a:t>
            </a:r>
            <a:br>
              <a:rPr lang="en-US" altLang="en-US">
                <a:ea typeface="ヒラギノ角ゴ Pro W3" pitchFamily="84" charset="-128"/>
                <a:cs typeface="ヒラギノ角ゴ Pro W3" pitchFamily="84" charset="-128"/>
              </a:rPr>
            </a:br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fault zones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Fault lines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Begin as sudden ruptures, but can result in large (hundreds of km) faults </a:t>
            </a:r>
            <a:br>
              <a:rPr lang="en-US" altLang="en-US">
                <a:ea typeface="ヒラギノ角ゴ Pro W3" pitchFamily="84" charset="-128"/>
                <a:cs typeface="ヒラギノ角ゴ Pro W3" pitchFamily="84" charset="-128"/>
              </a:rPr>
            </a:br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over millions of year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Fault scarps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031F127-5AB6-413D-9C10-B8A685C11B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56"/>
    </mc:Choice>
    <mc:Fallback xmlns="">
      <p:transition spd="slow" advTm="7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759741F0-E506-42EC-B4FC-CF2D39D1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Faulting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71489DB4-646E-4CFE-9107-9C55A19B7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Four primary fault types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7412" name="Picture 3">
            <a:extLst>
              <a:ext uri="{FF2B5EF4-FFF2-40B4-BE49-F238E27FC236}">
                <a16:creationId xmlns:a16="http://schemas.microsoft.com/office/drawing/2014/main" id="{4F87DFDB-6BEE-4A5E-978F-1A3EB8142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"/>
          <a:stretch>
            <a:fillRect/>
          </a:stretch>
        </p:blipFill>
        <p:spPr bwMode="auto">
          <a:xfrm>
            <a:off x="814388" y="1709738"/>
            <a:ext cx="2447925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4">
            <a:extLst>
              <a:ext uri="{FF2B5EF4-FFF2-40B4-BE49-F238E27FC236}">
                <a16:creationId xmlns:a16="http://schemas.microsoft.com/office/drawing/2014/main" id="{8A67AF8D-CA46-4AB9-8673-C1152F822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"/>
          <a:stretch>
            <a:fillRect/>
          </a:stretch>
        </p:blipFill>
        <p:spPr bwMode="auto">
          <a:xfrm>
            <a:off x="3633788" y="2101850"/>
            <a:ext cx="48514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Box 1">
            <a:extLst>
              <a:ext uri="{FF2B5EF4-FFF2-40B4-BE49-F238E27FC236}">
                <a16:creationId xmlns:a16="http://schemas.microsoft.com/office/drawing/2014/main" id="{C71BA366-62C2-48E0-BDCA-DEA95816B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5463" y="1727200"/>
            <a:ext cx="1951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84" charset="-128"/>
                <a:cs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Geneva" pitchFamily="84" charset="0"/>
                <a:cs typeface="Geneva" pitchFamily="8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cs typeface="Arial" panose="020B0604020202020204" pitchFamily="34" charset="0"/>
              </a:rPr>
              <a:t>Hanging wall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980C8755-034D-4D4D-AFEF-BBA3DEE1E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77"/>
    </mc:Choice>
    <mc:Fallback xmlns="">
      <p:transition spd="slow" advTm="75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>
            <a:extLst>
              <a:ext uri="{FF2B5EF4-FFF2-40B4-BE49-F238E27FC236}">
                <a16:creationId xmlns:a16="http://schemas.microsoft.com/office/drawing/2014/main" id="{7BEEBBE8-36DC-4250-9E8D-F4F79F606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8"/>
          <a:stretch>
            <a:fillRect/>
          </a:stretch>
        </p:blipFill>
        <p:spPr bwMode="auto">
          <a:xfrm>
            <a:off x="3108325" y="1736725"/>
            <a:ext cx="5697538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itle 1">
            <a:extLst>
              <a:ext uri="{FF2B5EF4-FFF2-40B4-BE49-F238E27FC236}">
                <a16:creationId xmlns:a16="http://schemas.microsoft.com/office/drawing/2014/main" id="{B801DF7D-464B-4223-B8FD-CF2CB137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Faulting</a:t>
            </a:r>
          </a:p>
        </p:txBody>
      </p:sp>
      <p:sp>
        <p:nvSpPr>
          <p:cNvPr id="18436" name="Content Placeholder 2">
            <a:extLst>
              <a:ext uri="{FF2B5EF4-FFF2-40B4-BE49-F238E27FC236}">
                <a16:creationId xmlns:a16="http://schemas.microsoft.com/office/drawing/2014/main" id="{4CA7C3CD-596C-4537-ABE0-BA822D832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Fault-produced landforms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Tilted fault-block mountains; one side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of the fault block is tilted steeply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relative to the other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Horst – uplift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of a land block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between two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parallel faults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Graben – downthrown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land block between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two parallel faults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8437" name="Picture 4">
            <a:extLst>
              <a:ext uri="{FF2B5EF4-FFF2-40B4-BE49-F238E27FC236}">
                <a16:creationId xmlns:a16="http://schemas.microsoft.com/office/drawing/2014/main" id="{34AC1129-1A70-43A4-8F32-94024463C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7"/>
          <a:stretch>
            <a:fillRect/>
          </a:stretch>
        </p:blipFill>
        <p:spPr bwMode="auto">
          <a:xfrm>
            <a:off x="4233863" y="4602163"/>
            <a:ext cx="4360862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441B429C-040F-4A03-9BAF-2B63FC2C1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41"/>
    </mc:Choice>
    <mc:Fallback xmlns="">
      <p:transition spd="slow" advTm="44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395955C3-6644-4912-B8E6-D8559652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Faulting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BA547305-0759-42CC-8F28-616956FAC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3" y="1122363"/>
            <a:ext cx="8229600" cy="5106987"/>
          </a:xfrm>
        </p:spPr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Strike-slip faulting landforms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Linear fault trough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Small depressions in the trough known as sags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Sag ponds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Offset drainage channels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Shutter ridge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9460" name="Picture 3">
            <a:extLst>
              <a:ext uri="{FF2B5EF4-FFF2-40B4-BE49-F238E27FC236}">
                <a16:creationId xmlns:a16="http://schemas.microsoft.com/office/drawing/2014/main" id="{B1D76C18-BA54-4F69-906A-7D5DFF72B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7"/>
          <a:stretch>
            <a:fillRect/>
          </a:stretch>
        </p:blipFill>
        <p:spPr bwMode="auto">
          <a:xfrm>
            <a:off x="477838" y="3641725"/>
            <a:ext cx="8172450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4911BCC8-E704-4076-8238-6745D55308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52"/>
    </mc:Choice>
    <mc:Fallback xmlns="">
      <p:transition spd="slow" advTm="28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MPG_11e_Figure_14_63_L">
            <a:extLst>
              <a:ext uri="{FF2B5EF4-FFF2-40B4-BE49-F238E27FC236}">
                <a16:creationId xmlns:a16="http://schemas.microsoft.com/office/drawing/2014/main" id="{570A6720-2B88-4D9E-8819-0D5BE993F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334963"/>
            <a:ext cx="9099550" cy="600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AB2E00C0-9861-4D34-8BB7-1CE353060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9"/>
    </mc:Choice>
    <mc:Fallback xmlns="">
      <p:transition spd="slow" advTm="35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4B6140BE-3D7F-4AD6-B305-6C3A2B633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Faulting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95A34379-1206-4DF2-BD9B-E0FD3848C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Earthquake hazards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Most damage from ground shaking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Liquefaction of moist sediments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Landslides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Water movements in lakes and oceans (e.g., tsunamis)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1A161381-BD57-4C3A-88E0-AA68A6D10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0"/>
          <a:stretch>
            <a:fillRect/>
          </a:stretch>
        </p:blipFill>
        <p:spPr bwMode="auto">
          <a:xfrm>
            <a:off x="1784350" y="3313113"/>
            <a:ext cx="5675313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B2725E1-025F-477D-B2AE-46254A6B26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9"/>
    </mc:Choice>
    <mc:Fallback xmlns="">
      <p:transition spd="slow" advTm="55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76091CFD-1802-47E2-AAB1-B8ACE59B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The Theory of Plate Tectonics</a:t>
            </a:r>
          </a:p>
        </p:txBody>
      </p:sp>
      <p:sp>
        <p:nvSpPr>
          <p:cNvPr id="4099" name="Content Placeholder 1">
            <a:extLst>
              <a:ext uri="{FF2B5EF4-FFF2-40B4-BE49-F238E27FC236}">
                <a16:creationId xmlns:a16="http://schemas.microsoft.com/office/drawing/2014/main" id="{4A651D51-A8F9-45B1-A421-300D463C5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The tectonic plate boundaries</a:t>
            </a:r>
          </a:p>
        </p:txBody>
      </p:sp>
      <p:pic>
        <p:nvPicPr>
          <p:cNvPr id="4100" name="Picture 3">
            <a:extLst>
              <a:ext uri="{FF2B5EF4-FFF2-40B4-BE49-F238E27FC236}">
                <a16:creationId xmlns:a16="http://schemas.microsoft.com/office/drawing/2014/main" id="{76BC1879-933D-4F2E-B882-77F286D1E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"/>
          <a:stretch>
            <a:fillRect/>
          </a:stretch>
        </p:blipFill>
        <p:spPr bwMode="auto">
          <a:xfrm>
            <a:off x="576263" y="1670050"/>
            <a:ext cx="800417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16E1473D-8214-4A94-A705-11C8FC5C8E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Tm="374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D99B6DF9-6F85-4517-BE4A-8786A428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The Theory of Plate Tectonics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2DC9F537-066A-4A93-AF6C-64C09D4A2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Plate tectonic theory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Theory behind motion of lithospheric plates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Plates float on asthenosphere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7 major plates, 7 intermediate plates, 12 smaller plates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Smaller plates are large plates that are being subducted</a:t>
            </a:r>
          </a:p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Driving plate tectonics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Slow convection in Earth’s mantle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Convection can push plates away from each other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Most motion results from plates pulled by subduction of dense oceanic lithosphere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Ongoing area of research</a:t>
            </a: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AAFD670C-EF80-405B-9F60-CFD94AFC8E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Tm="538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0DE83F2-5CEF-4089-9A3C-A3501CF0C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The Theory of Plate Tectonics</a:t>
            </a:r>
          </a:p>
        </p:txBody>
      </p:sp>
      <p:sp>
        <p:nvSpPr>
          <p:cNvPr id="6147" name="Content Placeholder 1">
            <a:extLst>
              <a:ext uri="{FF2B5EF4-FFF2-40B4-BE49-F238E27FC236}">
                <a16:creationId xmlns:a16="http://schemas.microsoft.com/office/drawing/2014/main" id="{7643433A-2C6C-41A7-8983-6DAC60323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Major plate boundary types</a:t>
            </a:r>
          </a:p>
        </p:txBody>
      </p:sp>
      <p:pic>
        <p:nvPicPr>
          <p:cNvPr id="6148" name="Picture 3">
            <a:extLst>
              <a:ext uri="{FF2B5EF4-FFF2-40B4-BE49-F238E27FC236}">
                <a16:creationId xmlns:a16="http://schemas.microsoft.com/office/drawing/2014/main" id="{B95C5B29-AC09-40E5-BF4F-E26B83CEE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"/>
          <a:stretch>
            <a:fillRect/>
          </a:stretch>
        </p:blipFill>
        <p:spPr bwMode="auto">
          <a:xfrm>
            <a:off x="1447800" y="1606550"/>
            <a:ext cx="6275388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454DCDE-D2A5-42AB-BC57-DF054FED42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Tm="589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A97C9453-E713-481C-97A5-188BBDCA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The Theory of Plate Tectonics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3274C97C-2A00-4A14-8581-90C4E9D3A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5" y="1141413"/>
            <a:ext cx="8169275" cy="5106987"/>
          </a:xfrm>
        </p:spPr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Plate boundaries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Divergent boundaries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Plates move away from each other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Asthenosphere wells up in the plate opening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Represented by a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midoceanic ridge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Associated with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shallow-focus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earthquakes and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volcanic activity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Constructive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Continental rift valley,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proto-ocean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34272F6A-3FEE-4AC2-993E-A80036019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1"/>
          <a:stretch>
            <a:fillRect/>
          </a:stretch>
        </p:blipFill>
        <p:spPr bwMode="auto">
          <a:xfrm>
            <a:off x="4041775" y="2819400"/>
            <a:ext cx="4757738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9E00E95-3EF7-4A11-8095-6646D9D7B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Tm="494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EC51AB98-2F7C-485D-8E52-E74CE440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The Theory of Plate Tectonics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4C582BB3-92FD-443E-97FF-4664F7DBF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Plate boundaries (cont.)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Convergent boundaries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Collisions between plates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Destructive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Three primary collisions:</a:t>
            </a:r>
          </a:p>
          <a:p>
            <a:pPr lvl="3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Oceanic–continental – oceanic plate sinks since more dense; subduction</a:t>
            </a:r>
          </a:p>
          <a:p>
            <a:pPr lvl="4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Forms oceanic trench and continental mountains (e.g., Cascades, Andes)</a:t>
            </a:r>
          </a:p>
          <a:p>
            <a:pPr lvl="4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Earthquakes occur along margin</a:t>
            </a:r>
          </a:p>
          <a:p>
            <a:pPr lvl="4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Volcano formation along the plates – continental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volcanic arc</a:t>
            </a:r>
          </a:p>
          <a:p>
            <a:pPr lvl="4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Forms metamorphic rocks – blueschist (above)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9431E92D-33AF-4BB1-AF7E-95F839FEB4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Tm="7417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81BE835F-3C85-40C7-8FEB-90DB2CE9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The Theory of Plate Tectonics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99170C52-0B6A-49E1-B126-0DB41CC11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Plate boundaries (cont.)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Convergent boundaries (cont.):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Three primary collisions (cont.):</a:t>
            </a:r>
          </a:p>
          <a:p>
            <a:pPr lvl="3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Oceanic–oceanic</a:t>
            </a:r>
          </a:p>
          <a:p>
            <a:pPr lvl="4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Subduction results in undersea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trench formation</a:t>
            </a:r>
          </a:p>
          <a:p>
            <a:pPr lvl="4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Deep and shallow earthquakes</a:t>
            </a:r>
          </a:p>
          <a:p>
            <a:pPr lvl="4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Island volcanic arc</a:t>
            </a:r>
          </a:p>
          <a:p>
            <a:pPr lvl="3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Continental–continental</a:t>
            </a:r>
          </a:p>
          <a:p>
            <a:pPr lvl="4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No subduction since two plates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are highly buoyant</a:t>
            </a:r>
          </a:p>
          <a:p>
            <a:pPr lvl="4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Builds huge mountain ranges</a:t>
            </a:r>
          </a:p>
          <a:p>
            <a:pPr lvl="4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Volcanoes are rare</a:t>
            </a:r>
          </a:p>
          <a:p>
            <a:pPr lvl="4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Shallow earthquakes are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relatively common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9220" name="Picture 3">
            <a:extLst>
              <a:ext uri="{FF2B5EF4-FFF2-40B4-BE49-F238E27FC236}">
                <a16:creationId xmlns:a16="http://schemas.microsoft.com/office/drawing/2014/main" id="{AFD7179E-F763-4E1D-8398-C7CFD48F6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"/>
          <a:stretch>
            <a:fillRect/>
          </a:stretch>
        </p:blipFill>
        <p:spPr bwMode="auto">
          <a:xfrm>
            <a:off x="6172200" y="754063"/>
            <a:ext cx="2670175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844B7C5D-F4B1-4FC1-80AA-527CB75F1B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Tm="629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541946D2-8FD5-4779-ABFC-4F62B1210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The Theory of Plate Tectonics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4533C2A7-A63E-47DE-97C5-6010D3220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Plate boundaries (cont.)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Transform boundaries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Two boundaries slip past each other laterally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Transform faults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Neither creates nor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destroys crust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Commonly produce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shallow focus </a:t>
            </a:r>
            <a:b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</a:br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earthquakes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San Andreas fault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0244" name="Picture 3">
            <a:extLst>
              <a:ext uri="{FF2B5EF4-FFF2-40B4-BE49-F238E27FC236}">
                <a16:creationId xmlns:a16="http://schemas.microsoft.com/office/drawing/2014/main" id="{EA96B095-BE23-45E5-B97A-1381A44A2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4"/>
          <a:stretch>
            <a:fillRect/>
          </a:stretch>
        </p:blipFill>
        <p:spPr bwMode="auto">
          <a:xfrm>
            <a:off x="4114800" y="2590800"/>
            <a:ext cx="4648200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4A68A903-AAD9-4731-A77B-8E228EC403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Tm="379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7C65E7A0-AEEB-449B-9E58-CA739273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</a:rPr>
              <a:t>The Theory of Plate Tectonics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CE15B75B-8198-498F-BE2F-5E5C3C16E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0138"/>
            <a:ext cx="8229600" cy="5106987"/>
          </a:xfrm>
        </p:spPr>
        <p:txBody>
          <a:bodyPr/>
          <a:lstStyle/>
          <a:p>
            <a:pPr eaLnBrk="1" hangingPunct="1"/>
            <a:r>
              <a:rPr lang="en-US" altLang="en-US">
                <a:ea typeface="ヒラギノ角ゴ Pro W3" pitchFamily="84" charset="-128"/>
                <a:cs typeface="ヒラギノ角ゴ Pro W3" pitchFamily="84" charset="-128"/>
              </a:rPr>
              <a:t>The rearrangement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450 million years ago, one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supercontinent existed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Broke up 200 million years ago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Laurasia</a:t>
            </a:r>
          </a:p>
          <a:p>
            <a:pPr lvl="2" eaLnBrk="1" hangingPunct="1"/>
            <a:r>
              <a:rPr lang="en-US" altLang="en-US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Gondwanaland</a:t>
            </a:r>
          </a:p>
          <a:p>
            <a:pPr lvl="1" eaLnBrk="1" hangingPunct="1"/>
            <a:r>
              <a:rPr lang="en-US" altLang="en-US">
                <a:cs typeface="Geneva" pitchFamily="84" charset="0"/>
              </a:rPr>
              <a:t>Arrangement to the current continental </a:t>
            </a:r>
            <a:br>
              <a:rPr lang="en-US" altLang="en-US">
                <a:cs typeface="Geneva" pitchFamily="84" charset="0"/>
              </a:rPr>
            </a:br>
            <a:r>
              <a:rPr lang="en-US" altLang="en-US">
                <a:cs typeface="Geneva" pitchFamily="84" charset="0"/>
              </a:rPr>
              <a:t>configuration</a:t>
            </a:r>
          </a:p>
          <a:p>
            <a:pPr lvl="1" eaLnBrk="1" hangingPunct="1"/>
            <a:endParaRPr lang="en-US" altLang="en-US">
              <a:cs typeface="Geneva" pitchFamily="84" charset="0"/>
            </a:endParaRPr>
          </a:p>
          <a:p>
            <a:pPr eaLnBrk="1" hangingPunct="1"/>
            <a:endParaRPr lang="en-US" altLang="en-US">
              <a:ea typeface="ヒラギノ角ゴ Pro W3" pitchFamily="84" charset="-128"/>
              <a:cs typeface="ヒラギノ角ゴ Pro W3" pitchFamily="84" charset="-128"/>
            </a:endParaRPr>
          </a:p>
        </p:txBody>
      </p:sp>
      <p:pic>
        <p:nvPicPr>
          <p:cNvPr id="11268" name="Picture 3">
            <a:extLst>
              <a:ext uri="{FF2B5EF4-FFF2-40B4-BE49-F238E27FC236}">
                <a16:creationId xmlns:a16="http://schemas.microsoft.com/office/drawing/2014/main" id="{50042C88-7120-483B-830C-A55CD36AB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>
            <a:fillRect/>
          </a:stretch>
        </p:blipFill>
        <p:spPr bwMode="auto">
          <a:xfrm>
            <a:off x="6230938" y="596900"/>
            <a:ext cx="26035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7769F9A2-87D9-402A-B1AB-D9F753B66A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advTm="510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A5Lect_template">
  <a:themeElements>
    <a:clrScheme name="HA5Lec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5Lect_template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A5Lec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5Lect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5Lect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MPG_11e_Lecture_Ch02</Template>
  <TotalTime>2627</TotalTime>
  <Words>454</Words>
  <Application>Microsoft Office PowerPoint</Application>
  <PresentationFormat>On-screen Show (4:3)</PresentationFormat>
  <Paragraphs>121</Paragraphs>
  <Slides>19</Slides>
  <Notes>4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ヒラギノ角ゴ Pro W3</vt:lpstr>
      <vt:lpstr>Geneva</vt:lpstr>
      <vt:lpstr>MS PGothic</vt:lpstr>
      <vt:lpstr>Arial</vt:lpstr>
      <vt:lpstr>HA5Lect_template</vt:lpstr>
      <vt:lpstr>PowerPoint Presentation</vt:lpstr>
      <vt:lpstr>The Theory of Plate Tectonics</vt:lpstr>
      <vt:lpstr>The Theory of Plate Tectonics</vt:lpstr>
      <vt:lpstr>The Theory of Plate Tectonics</vt:lpstr>
      <vt:lpstr>The Theory of Plate Tectonics</vt:lpstr>
      <vt:lpstr>The Theory of Plate Tectonics</vt:lpstr>
      <vt:lpstr>The Theory of Plate Tectonics</vt:lpstr>
      <vt:lpstr>The Theory of Plate Tectonics</vt:lpstr>
      <vt:lpstr>The Theory of Plate Tectonics</vt:lpstr>
      <vt:lpstr>The Theory of Plate Tectonics</vt:lpstr>
      <vt:lpstr>The Theory of Plate Tectonics</vt:lpstr>
      <vt:lpstr>Folding</vt:lpstr>
      <vt:lpstr>Folding</vt:lpstr>
      <vt:lpstr>Faulting</vt:lpstr>
      <vt:lpstr>Faulting</vt:lpstr>
      <vt:lpstr>Faulting</vt:lpstr>
      <vt:lpstr>Faulting</vt:lpstr>
      <vt:lpstr>PowerPoint Presentation</vt:lpstr>
      <vt:lpstr>Faulting</vt:lpstr>
    </vt:vector>
  </TitlesOfParts>
  <Company>뿿ˤʤ㏘뿿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U</dc:creator>
  <cp:lastModifiedBy>greg57</cp:lastModifiedBy>
  <cp:revision>332</cp:revision>
  <dcterms:created xsi:type="dcterms:W3CDTF">2007-09-26T05:29:17Z</dcterms:created>
  <dcterms:modified xsi:type="dcterms:W3CDTF">2018-04-24T16:48:09Z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</Properties>
</file>